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Telegraf Bold" charset="1" panose="00000800000000000000"/>
      <p:regular r:id="rId17"/>
    </p:embeddedFont>
    <p:embeddedFont>
      <p:font typeface="Telegraf" charset="1" panose="00000500000000000000"/>
      <p:regular r:id="rId18"/>
    </p:embeddedFont>
    <p:embeddedFont>
      <p:font typeface="Telegraf Extra-Light" charset="1" panose="000003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Relationship Id="rId6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7862">
            <a:off x="6110388" y="5304279"/>
            <a:ext cx="15048401" cy="6376760"/>
          </a:xfrm>
          <a:custGeom>
            <a:avLst/>
            <a:gdLst/>
            <a:ahLst/>
            <a:cxnLst/>
            <a:rect r="r" b="b" t="t" l="l"/>
            <a:pathLst>
              <a:path h="6376760" w="15048401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32478" y="7009521"/>
            <a:ext cx="9637365" cy="212578"/>
            <a:chOff x="0" y="0"/>
            <a:chExt cx="2538236" cy="559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38236" cy="55988"/>
            </a:xfrm>
            <a:custGeom>
              <a:avLst/>
              <a:gdLst/>
              <a:ahLst/>
              <a:cxnLst/>
              <a:rect r="r" b="b" t="t" l="l"/>
              <a:pathLst>
                <a:path h="55988" w="2538236">
                  <a:moveTo>
                    <a:pt x="0" y="0"/>
                  </a:moveTo>
                  <a:lnTo>
                    <a:pt x="2538236" y="0"/>
                  </a:lnTo>
                  <a:lnTo>
                    <a:pt x="2538236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538236" cy="113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true" rot="0">
            <a:off x="-641393" y="-1165054"/>
            <a:ext cx="6732105" cy="4030848"/>
          </a:xfrm>
          <a:custGeom>
            <a:avLst/>
            <a:gdLst/>
            <a:ahLst/>
            <a:cxnLst/>
            <a:rect r="r" b="b" t="t" l="l"/>
            <a:pathLst>
              <a:path h="4030848" w="6732105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704494"/>
            <a:ext cx="16488177" cy="1546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01"/>
              </a:lnSpc>
              <a:spcBef>
                <a:spcPct val="0"/>
              </a:spcBef>
            </a:pPr>
            <a:r>
              <a:rPr lang="en-US" b="true" sz="8500" spc="425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ЛАБОРАТОРНА РОБОТА №5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088772"/>
            <a:ext cx="15392139" cy="920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spc="54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“ЗАХИЩЕНА ЕЛЕКТРОННА ПОШТА”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032284"/>
            <a:ext cx="2554023" cy="46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Виконала: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41529" y="8032284"/>
            <a:ext cx="3928552" cy="1336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Студентка 4</a:t>
            </a: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курсу</a:t>
            </a:r>
          </a:p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Групи 6.04.121.010.22.2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Махиня Я. О.</a:t>
            </a:r>
          </a:p>
        </p:txBody>
      </p:sp>
      <p:grpSp>
        <p:nvGrpSpPr>
          <p:cNvPr name="Group 11" id="11"/>
          <p:cNvGrpSpPr/>
          <p:nvPr/>
        </p:nvGrpSpPr>
        <p:grpSpPr>
          <a:xfrm rot="5400000">
            <a:off x="12742276" y="-5341984"/>
            <a:ext cx="643045" cy="12669823"/>
            <a:chOff x="0" y="0"/>
            <a:chExt cx="169362" cy="333690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9362" cy="3336908"/>
            </a:xfrm>
            <a:custGeom>
              <a:avLst/>
              <a:gdLst/>
              <a:ahLst/>
              <a:cxnLst/>
              <a:rect r="r" b="b" t="t" l="l"/>
              <a:pathLst>
                <a:path h="333690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3252227"/>
                  </a:lnTo>
                  <a:cubicBezTo>
                    <a:pt x="169362" y="3274686"/>
                    <a:pt x="160440" y="3296225"/>
                    <a:pt x="144559" y="3312106"/>
                  </a:cubicBezTo>
                  <a:cubicBezTo>
                    <a:pt x="128678" y="3327986"/>
                    <a:pt x="107140" y="3336908"/>
                    <a:pt x="84681" y="3336908"/>
                  </a:cubicBezTo>
                  <a:lnTo>
                    <a:pt x="84681" y="3336908"/>
                  </a:lnTo>
                  <a:cubicBezTo>
                    <a:pt x="37913" y="3336908"/>
                    <a:pt x="0" y="3298995"/>
                    <a:pt x="0" y="325222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169362" cy="33940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8704575" y="783695"/>
            <a:ext cx="300194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067703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178653" y="783695"/>
            <a:ext cx="377028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65348">
            <a:off x="-1362223" y="-2212276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1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1" y="4424552"/>
                </a:lnTo>
                <a:lnTo>
                  <a:pt x="10441421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697987"/>
            <a:ext cx="9445915" cy="1862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40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ПЕРСПЕКТИВИ РОЗВИТКУ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26355" y="4968373"/>
            <a:ext cx="899947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Заміна XOR на AES-256 (Advanced Encryption Standard).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Ста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ндарт с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и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метричного шифрування.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ежими роботи: CBC, GCM, CTR.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Інт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еграція через QCA (Qt Cryptographic Architecture) або OpenSSL.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1786060" y="-392510"/>
            <a:ext cx="6667753" cy="11072020"/>
            <a:chOff x="0" y="0"/>
            <a:chExt cx="1756116" cy="291608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56116" cy="2916088"/>
            </a:xfrm>
            <a:custGeom>
              <a:avLst/>
              <a:gdLst/>
              <a:ahLst/>
              <a:cxnLst/>
              <a:rect r="r" b="b" t="t" l="l"/>
              <a:pathLst>
                <a:path h="2916088" w="1756116">
                  <a:moveTo>
                    <a:pt x="0" y="0"/>
                  </a:moveTo>
                  <a:lnTo>
                    <a:pt x="1756116" y="0"/>
                  </a:lnTo>
                  <a:lnTo>
                    <a:pt x="1756116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756116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951976" y="7212829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10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7259300" y="439935"/>
            <a:ext cx="643045" cy="9407130"/>
            <a:chOff x="0" y="0"/>
            <a:chExt cx="169362" cy="24775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-5400000">
            <a:off x="16301010" y="7300883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3" id="13"/>
          <p:cNvSpPr txBox="true"/>
          <p:nvPr/>
        </p:nvSpPr>
        <p:spPr>
          <a:xfrm rot="-5400000">
            <a:off x="16637486" y="2353136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4" id="14"/>
          <p:cNvSpPr txBox="true"/>
          <p:nvPr/>
        </p:nvSpPr>
        <p:spPr>
          <a:xfrm rot="-5400000">
            <a:off x="15812664" y="4967606"/>
            <a:ext cx="346964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4525134"/>
            <a:ext cx="10013073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Впровадження AES-256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26355" y="6987038"/>
            <a:ext cx="9148260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Впровадження RSA-2048 або ECC (Elliptic Curve Cryptography).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Генерація пари ключів (приватний + публічний).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Публічний ключ можна публікувати відкрито.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Шифрування симетричного ключа публічним ключем отримувача.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Гібридна система: RSA для ключів, AES для даних.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6539998"/>
            <a:ext cx="10013073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Асиметричне шифрування для обміну ключами</a:t>
            </a:r>
          </a:p>
        </p:txBody>
      </p:sp>
    </p:spTree>
  </p:cSld>
  <p:clrMapOvr>
    <a:masterClrMapping/>
  </p:clrMapOvr>
  <p:transition spd="slow">
    <p:cover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363527">
            <a:off x="-7121192" y="-2600222"/>
            <a:ext cx="15441309" cy="6543255"/>
          </a:xfrm>
          <a:custGeom>
            <a:avLst/>
            <a:gdLst/>
            <a:ahLst/>
            <a:cxnLst/>
            <a:rect r="r" b="b" t="t" l="l"/>
            <a:pathLst>
              <a:path h="6543255" w="15441309">
                <a:moveTo>
                  <a:pt x="0" y="0"/>
                </a:moveTo>
                <a:lnTo>
                  <a:pt x="15441308" y="0"/>
                </a:lnTo>
                <a:lnTo>
                  <a:pt x="15441308" y="6543254"/>
                </a:lnTo>
                <a:lnTo>
                  <a:pt x="0" y="65432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60221" y="4650616"/>
            <a:ext cx="11367558" cy="1200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44"/>
              </a:lnSpc>
            </a:pPr>
            <a:r>
              <a:rPr lang="en-US" b="true" sz="849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ДЯКУЮ ЗА УВАГУ!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496831" y="5851400"/>
            <a:ext cx="15294338" cy="212578"/>
            <a:chOff x="0" y="0"/>
            <a:chExt cx="4028138" cy="559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28138" cy="55988"/>
            </a:xfrm>
            <a:custGeom>
              <a:avLst/>
              <a:gdLst/>
              <a:ahLst/>
              <a:cxnLst/>
              <a:rect r="r" b="b" t="t" l="l"/>
              <a:pathLst>
                <a:path h="55988" w="4028138">
                  <a:moveTo>
                    <a:pt x="0" y="0"/>
                  </a:moveTo>
                  <a:lnTo>
                    <a:pt x="4028138" y="0"/>
                  </a:lnTo>
                  <a:lnTo>
                    <a:pt x="4028138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4028138" cy="113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12742276" y="-5341984"/>
            <a:ext cx="643045" cy="12669823"/>
            <a:chOff x="0" y="0"/>
            <a:chExt cx="169362" cy="333690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3336908"/>
            </a:xfrm>
            <a:custGeom>
              <a:avLst/>
              <a:gdLst/>
              <a:ahLst/>
              <a:cxnLst/>
              <a:rect r="r" b="b" t="t" l="l"/>
              <a:pathLst>
                <a:path h="333690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3252227"/>
                  </a:lnTo>
                  <a:cubicBezTo>
                    <a:pt x="169362" y="3274686"/>
                    <a:pt x="160440" y="3296225"/>
                    <a:pt x="144559" y="3312106"/>
                  </a:cubicBezTo>
                  <a:cubicBezTo>
                    <a:pt x="128678" y="3327986"/>
                    <a:pt x="107140" y="3336908"/>
                    <a:pt x="84681" y="3336908"/>
                  </a:cubicBezTo>
                  <a:lnTo>
                    <a:pt x="84681" y="3336908"/>
                  </a:lnTo>
                  <a:cubicBezTo>
                    <a:pt x="37913" y="3336908"/>
                    <a:pt x="0" y="3298995"/>
                    <a:pt x="0" y="325222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33940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8704575" y="783695"/>
            <a:ext cx="300194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67703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178653" y="783695"/>
            <a:ext cx="377028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-8363527">
            <a:off x="12293055" y="7912853"/>
            <a:ext cx="15441309" cy="6543255"/>
          </a:xfrm>
          <a:custGeom>
            <a:avLst/>
            <a:gdLst/>
            <a:ahLst/>
            <a:cxnLst/>
            <a:rect r="r" b="b" t="t" l="l"/>
            <a:pathLst>
              <a:path h="6543255" w="15441309">
                <a:moveTo>
                  <a:pt x="0" y="0"/>
                </a:moveTo>
                <a:lnTo>
                  <a:pt x="15441309" y="0"/>
                </a:lnTo>
                <a:lnTo>
                  <a:pt x="15441309" y="6543255"/>
                </a:lnTo>
                <a:lnTo>
                  <a:pt x="0" y="6543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cover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14668" y="-3157079"/>
            <a:ext cx="15827806" cy="6707033"/>
          </a:xfrm>
          <a:custGeom>
            <a:avLst/>
            <a:gdLst/>
            <a:ahLst/>
            <a:cxnLst/>
            <a:rect r="r" b="b" t="t" l="l"/>
            <a:pathLst>
              <a:path h="6707033" w="15827806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120312">
            <a:off x="-2273262" y="833153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08865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869338" y="4140504"/>
            <a:ext cx="3616762" cy="5734854"/>
            <a:chOff x="0" y="0"/>
            <a:chExt cx="952563" cy="15104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952563" cy="1510414"/>
            </a:xfrm>
            <a:custGeom>
              <a:avLst/>
              <a:gdLst/>
              <a:ahLst/>
              <a:cxnLst/>
              <a:rect r="r" b="b" t="t" l="l"/>
              <a:pathLst>
                <a:path h="1510414" w="952563">
                  <a:moveTo>
                    <a:pt x="0" y="0"/>
                  </a:moveTo>
                  <a:lnTo>
                    <a:pt x="952563" y="0"/>
                  </a:lnTo>
                  <a:lnTo>
                    <a:pt x="952563" y="1510414"/>
                  </a:lnTo>
                  <a:lnTo>
                    <a:pt x="0" y="1510414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952563" cy="1567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69338" y="1898185"/>
            <a:ext cx="11540262" cy="186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ПОСТАНОВКА ЗАВДАННЯ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29423" y="-580405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05750" y="5390426"/>
            <a:ext cx="2921050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Email-повідомлення передаються незахищеними.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Будь-хто може перехопити та прочитати листування.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Відсутність захисту конфіденційних даних.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Небезпека витоку особистої інформації.</a:t>
            </a:r>
          </a:p>
        </p:txBody>
      </p:sp>
      <p:grpSp>
        <p:nvGrpSpPr>
          <p:cNvPr name="Group 13" id="13"/>
          <p:cNvGrpSpPr/>
          <p:nvPr/>
        </p:nvGrpSpPr>
        <p:grpSpPr>
          <a:xfrm rot="5400000">
            <a:off x="6251381" y="-3710637"/>
            <a:ext cx="643045" cy="9407130"/>
            <a:chOff x="0" y="0"/>
            <a:chExt cx="169362" cy="247759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2993151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277374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765975" y="783695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5803076" y="4140504"/>
            <a:ext cx="3616762" cy="5734854"/>
            <a:chOff x="0" y="0"/>
            <a:chExt cx="952563" cy="1510414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952563" cy="1510414"/>
            </a:xfrm>
            <a:custGeom>
              <a:avLst/>
              <a:gdLst/>
              <a:ahLst/>
              <a:cxnLst/>
              <a:rect r="r" b="b" t="t" l="l"/>
              <a:pathLst>
                <a:path h="1510414" w="952563">
                  <a:moveTo>
                    <a:pt x="0" y="0"/>
                  </a:moveTo>
                  <a:lnTo>
                    <a:pt x="952563" y="0"/>
                  </a:lnTo>
                  <a:lnTo>
                    <a:pt x="952563" y="1510414"/>
                  </a:lnTo>
                  <a:lnTo>
                    <a:pt x="0" y="1510414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1" id="21"/>
            <p:cNvSpPr txBox="true"/>
            <p:nvPr/>
          </p:nvSpPr>
          <p:spPr>
            <a:xfrm>
              <a:off x="0" y="-57150"/>
              <a:ext cx="952563" cy="1567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2" id="22"/>
          <p:cNvSpPr txBox="true"/>
          <p:nvPr/>
        </p:nvSpPr>
        <p:spPr>
          <a:xfrm rot="0">
            <a:off x="6136837" y="5326875"/>
            <a:ext cx="2921050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Створити систему шифрування email, яка: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3665250" y="4140504"/>
            <a:ext cx="3616762" cy="5734854"/>
            <a:chOff x="0" y="0"/>
            <a:chExt cx="952563" cy="1510414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952563" cy="1510414"/>
            </a:xfrm>
            <a:custGeom>
              <a:avLst/>
              <a:gdLst/>
              <a:ahLst/>
              <a:cxnLst/>
              <a:rect r="r" b="b" t="t" l="l"/>
              <a:pathLst>
                <a:path h="1510414" w="952563">
                  <a:moveTo>
                    <a:pt x="0" y="0"/>
                  </a:moveTo>
                  <a:lnTo>
                    <a:pt x="952563" y="0"/>
                  </a:lnTo>
                  <a:lnTo>
                    <a:pt x="952563" y="1510414"/>
                  </a:lnTo>
                  <a:lnTo>
                    <a:pt x="0" y="1510414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952563" cy="1567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9734163" y="4140504"/>
            <a:ext cx="3616762" cy="5734854"/>
            <a:chOff x="0" y="0"/>
            <a:chExt cx="952563" cy="151041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52563" cy="1510414"/>
            </a:xfrm>
            <a:custGeom>
              <a:avLst/>
              <a:gdLst/>
              <a:ahLst/>
              <a:cxnLst/>
              <a:rect r="r" b="b" t="t" l="l"/>
              <a:pathLst>
                <a:path h="1510414" w="952563">
                  <a:moveTo>
                    <a:pt x="0" y="0"/>
                  </a:moveTo>
                  <a:lnTo>
                    <a:pt x="952563" y="0"/>
                  </a:lnTo>
                  <a:lnTo>
                    <a:pt x="952563" y="1510414"/>
                  </a:lnTo>
                  <a:lnTo>
                    <a:pt x="0" y="1510414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57150"/>
              <a:ext cx="952563" cy="1567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0097373" y="5390426"/>
            <a:ext cx="2921050" cy="427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Генерація ключа з email, імені, пріз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вища, року народжен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ня.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Шифрування/розшифрув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ання текстових повідомлень.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Шиф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рування/розшифрування файлів (документи, зображення).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Зберігання ключів у файли для багаторазового використання.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Конвертаці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я в Base64 для зручної передачі.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136837" y="5923826"/>
            <a:ext cx="3050536" cy="347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Генерує симетричні ключі з персональних даних через SHA-256.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Ш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ифрує текстові повідомлення та файли через XOR-шифрування.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Розшиф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ровує повідомлення тільки при наявності правильного ключа.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За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безпечує конфіденційність електронної комунікації.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3998625" y="5390426"/>
            <a:ext cx="2921050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C++17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Qt 6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QCryptographicHash (SHA-256)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XOR-шифрування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Base64 кодування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217194" y="4661764"/>
            <a:ext cx="2921050" cy="450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b="true" sz="2500" spc="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ПРОБЛЕМАТИКА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136837" y="4661764"/>
            <a:ext cx="2921050" cy="450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b="true" sz="2500" spc="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МЕТА РОБОТИ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4027200" y="4517301"/>
            <a:ext cx="2921050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5"/>
              </a:lnSpc>
            </a:pPr>
            <a:r>
              <a:rPr lang="en-US" b="true" sz="2500" spc="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ТЕХНОЛОГІЧНА ОСНОВА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020155" y="4518888"/>
            <a:ext cx="3065329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50"/>
              </a:lnSpc>
            </a:pPr>
            <a:r>
              <a:rPr lang="en-US" b="true" sz="2500" spc="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ФУНКЦІОНАЛЬНІ МОЖЛИВОСТІ</a:t>
            </a:r>
          </a:p>
        </p:txBody>
      </p:sp>
    </p:spTree>
  </p:cSld>
  <p:clrMapOvr>
    <a:masterClrMapping/>
  </p:clrMapOvr>
  <p:transition spd="fast">
    <p:cover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410460">
            <a:off x="-7941720" y="-3101066"/>
            <a:ext cx="11976399" cy="7170869"/>
          </a:xfrm>
          <a:custGeom>
            <a:avLst/>
            <a:gdLst/>
            <a:ahLst/>
            <a:cxnLst/>
            <a:rect r="r" b="b" t="t" l="l"/>
            <a:pathLst>
              <a:path h="7170869" w="11976399">
                <a:moveTo>
                  <a:pt x="0" y="0"/>
                </a:moveTo>
                <a:lnTo>
                  <a:pt x="11976399" y="0"/>
                </a:lnTo>
                <a:lnTo>
                  <a:pt x="11976399" y="7170869"/>
                </a:lnTo>
                <a:lnTo>
                  <a:pt x="0" y="71708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5400000">
            <a:off x="5422634" y="-3897674"/>
            <a:ext cx="643045" cy="9407130"/>
            <a:chOff x="0" y="0"/>
            <a:chExt cx="169362" cy="247759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52482" y="8924925"/>
            <a:ext cx="333375" cy="333375"/>
            <a:chOff x="0" y="0"/>
            <a:chExt cx="87802" cy="878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469861" y="8924925"/>
            <a:ext cx="333375" cy="333375"/>
            <a:chOff x="0" y="0"/>
            <a:chExt cx="87802" cy="878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4078955"/>
            <a:ext cx="7023100" cy="4617689"/>
          </a:xfrm>
          <a:custGeom>
            <a:avLst/>
            <a:gdLst/>
            <a:ahLst/>
            <a:cxnLst/>
            <a:rect r="r" b="b" t="t" l="l"/>
            <a:pathLst>
              <a:path h="4617689" w="7023100">
                <a:moveTo>
                  <a:pt x="0" y="0"/>
                </a:moveTo>
                <a:lnTo>
                  <a:pt x="7023100" y="0"/>
                </a:lnTo>
                <a:lnTo>
                  <a:pt x="7023100" y="4617689"/>
                </a:lnTo>
                <a:lnTo>
                  <a:pt x="0" y="46176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469861" y="4078955"/>
            <a:ext cx="7009774" cy="4617689"/>
          </a:xfrm>
          <a:custGeom>
            <a:avLst/>
            <a:gdLst/>
            <a:ahLst/>
            <a:cxnLst/>
            <a:rect r="r" b="b" t="t" l="l"/>
            <a:pathLst>
              <a:path h="4617689" w="7009774">
                <a:moveTo>
                  <a:pt x="0" y="0"/>
                </a:moveTo>
                <a:lnTo>
                  <a:pt x="7009774" y="0"/>
                </a:lnTo>
                <a:lnTo>
                  <a:pt x="7009774" y="4617689"/>
                </a:lnTo>
                <a:lnTo>
                  <a:pt x="0" y="461768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664408" y="-882202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40591" y="1711149"/>
            <a:ext cx="11540262" cy="186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ДЕМОНСТРАЦІЯ РОБОТИ ПРОГРАМИ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64404" y="596658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448627" y="596658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937228" y="596658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83472" y="8976741"/>
            <a:ext cx="6787046" cy="23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0"/>
              </a:lnSpc>
            </a:pPr>
            <a:r>
              <a:rPr lang="en-US" sz="1500" spc="75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Тест 1: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Генерація ключа.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000850" y="8976741"/>
            <a:ext cx="6787046" cy="23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0"/>
              </a:lnSpc>
            </a:pPr>
            <a:r>
              <a:rPr lang="en-US" sz="1500" spc="75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Тест 2: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Шифрування текстового повідомлення/файлу.</a:t>
            </a:r>
          </a:p>
        </p:txBody>
      </p:sp>
    </p:spTree>
  </p:cSld>
  <p:clrMapOvr>
    <a:masterClrMapping/>
  </p:clrMapOvr>
  <p:transition spd="fast">
    <p:cover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410460">
            <a:off x="-7941720" y="-3101066"/>
            <a:ext cx="11976399" cy="7170869"/>
          </a:xfrm>
          <a:custGeom>
            <a:avLst/>
            <a:gdLst/>
            <a:ahLst/>
            <a:cxnLst/>
            <a:rect r="r" b="b" t="t" l="l"/>
            <a:pathLst>
              <a:path h="7170869" w="11976399">
                <a:moveTo>
                  <a:pt x="0" y="0"/>
                </a:moveTo>
                <a:lnTo>
                  <a:pt x="11976399" y="0"/>
                </a:lnTo>
                <a:lnTo>
                  <a:pt x="11976399" y="7170869"/>
                </a:lnTo>
                <a:lnTo>
                  <a:pt x="0" y="71708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5400000">
            <a:off x="5422634" y="-3897674"/>
            <a:ext cx="643045" cy="9407130"/>
            <a:chOff x="0" y="0"/>
            <a:chExt cx="169362" cy="247759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40591" y="8924925"/>
            <a:ext cx="333375" cy="333375"/>
            <a:chOff x="0" y="0"/>
            <a:chExt cx="87802" cy="878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413622" y="8924925"/>
            <a:ext cx="333375" cy="333375"/>
            <a:chOff x="0" y="0"/>
            <a:chExt cx="87802" cy="878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040591" y="4097115"/>
            <a:ext cx="6957092" cy="4599529"/>
          </a:xfrm>
          <a:custGeom>
            <a:avLst/>
            <a:gdLst/>
            <a:ahLst/>
            <a:cxnLst/>
            <a:rect r="r" b="b" t="t" l="l"/>
            <a:pathLst>
              <a:path h="4599529" w="6957092">
                <a:moveTo>
                  <a:pt x="0" y="0"/>
                </a:moveTo>
                <a:lnTo>
                  <a:pt x="6957092" y="0"/>
                </a:lnTo>
                <a:lnTo>
                  <a:pt x="6957092" y="4599529"/>
                </a:lnTo>
                <a:lnTo>
                  <a:pt x="0" y="45995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7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529000" y="4097115"/>
            <a:ext cx="6955809" cy="4599529"/>
          </a:xfrm>
          <a:custGeom>
            <a:avLst/>
            <a:gdLst/>
            <a:ahLst/>
            <a:cxnLst/>
            <a:rect r="r" b="b" t="t" l="l"/>
            <a:pathLst>
              <a:path h="4599529" w="6955809">
                <a:moveTo>
                  <a:pt x="0" y="0"/>
                </a:moveTo>
                <a:lnTo>
                  <a:pt x="6955809" y="0"/>
                </a:lnTo>
                <a:lnTo>
                  <a:pt x="6955809" y="4599529"/>
                </a:lnTo>
                <a:lnTo>
                  <a:pt x="0" y="45995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664408" y="-882202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04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40591" y="1711149"/>
            <a:ext cx="11540262" cy="186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ДЕМОНСТРАЦІЯ РОБОТИ ПРОГРАМИ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64404" y="596658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448627" y="596658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937228" y="596658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71580" y="8976741"/>
            <a:ext cx="6787046" cy="23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0"/>
              </a:lnSpc>
            </a:pPr>
            <a:r>
              <a:rPr lang="en-US" sz="1500" spc="75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Тест 3: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Розшифрування повідомлення/файлу.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944611" y="8976741"/>
            <a:ext cx="6787046" cy="23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0"/>
              </a:lnSpc>
            </a:pPr>
            <a:r>
              <a:rPr lang="en-US" sz="1500" spc="75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Тест 4: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Покроковий алгоритм.</a:t>
            </a:r>
          </a:p>
        </p:txBody>
      </p:sp>
    </p:spTree>
  </p:cSld>
  <p:clrMapOvr>
    <a:masterClrMapping/>
  </p:clrMapOvr>
  <p:transition spd="fast">
    <p:cover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-467361" y="-2757747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86204" y="6250419"/>
            <a:ext cx="11514218" cy="8506128"/>
          </a:xfrm>
          <a:custGeom>
            <a:avLst/>
            <a:gdLst/>
            <a:ahLst/>
            <a:cxnLst/>
            <a:rect r="r" b="b" t="t" l="l"/>
            <a:pathLst>
              <a:path h="8506128" w="1151421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259300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2269855"/>
            <a:ext cx="12765895" cy="996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40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ТЕХНІЧНЕ РІШЕННЯ</a:t>
            </a:r>
          </a:p>
        </p:txBody>
      </p:sp>
      <p:grpSp>
        <p:nvGrpSpPr>
          <p:cNvPr name="Group 8" id="8"/>
          <p:cNvGrpSpPr/>
          <p:nvPr/>
        </p:nvGrpSpPr>
        <p:grpSpPr>
          <a:xfrm rot="5400000">
            <a:off x="11279340" y="-3806845"/>
            <a:ext cx="643045" cy="9407130"/>
            <a:chOff x="0" y="0"/>
            <a:chExt cx="169362" cy="24775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021110" y="687487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305333" y="68748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3934" y="687487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21779" y="4390470"/>
            <a:ext cx="6135949" cy="450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b="true" sz="2500" spc="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АРХІТЕКТУРА СИСТЕМИ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50091" y="4528783"/>
            <a:ext cx="8523026" cy="320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lab05/Email Encryptor/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| 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├── Main.cpp               # Точка входу в програму.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| 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├── EncryptionEngine.h          # Заголовок движка шифрування.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|  ├── EncryptionEngine.cpp         # Реалізація алгоритмів шифрування.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| 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├── EmailEncryptorWindow.h        # Заголовок головного вікна.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|  ├── EmailEncryptorWindow.cpp       # Конструктор та базова ініціалізація.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|  ├── EmailEncryptorWindow_UI.cpp     # Створення інтерфейсу (4 вкладки).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| 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├── EmailEncryptorWindow_Slots.cpp    # Обробники подій (слоти).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|  ├── EmailEncryptorWindow_Helpers.cpp   # Допоміжні методи та стилі.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|  ├── EmailEncryptorWindow_StepByStep.cpp # Генерація пояснення алгоритму.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| 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└── lab05.pro              # Файл проєкту Qt (qmake).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└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── README.md             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041524" y="6795739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50091" y="3741283"/>
            <a:ext cx="6970033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Архітектура системи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028700" y="3782776"/>
            <a:ext cx="333375" cy="333375"/>
            <a:chOff x="0" y="0"/>
            <a:chExt cx="87802" cy="8780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0594507" y="4528783"/>
            <a:ext cx="5709920" cy="240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C++: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продуктивність, контроль над пам'яттю, швидкі обчислення.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Qt: кросплатформеність, зручна робота з файлами та кодуваннями.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QCryptographicHash: SHA-256 для генерації криптографічно стійких ключів.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XOR-шифрування: швидкий симетричний алгоритм (той самий ключ для шифрування/розшифрування).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Base64: текстове представлення бінарних даних.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594507" y="3775990"/>
            <a:ext cx="6970033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Технічні переваги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0073116" y="3817483"/>
            <a:ext cx="333375" cy="333375"/>
            <a:chOff x="0" y="0"/>
            <a:chExt cx="87802" cy="8780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</p:spTree>
  </p:cSld>
  <p:clrMapOvr>
    <a:masterClrMapping/>
  </p:clrMapOvr>
  <p:transition spd="fast">
    <p:cover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14668" y="-3157079"/>
            <a:ext cx="15827806" cy="6707033"/>
          </a:xfrm>
          <a:custGeom>
            <a:avLst/>
            <a:gdLst/>
            <a:ahLst/>
            <a:cxnLst/>
            <a:rect r="r" b="b" t="t" l="l"/>
            <a:pathLst>
              <a:path h="6707033" w="15827806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120312">
            <a:off x="-2273262" y="833153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08865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6251381" y="-3710637"/>
            <a:ext cx="643045" cy="9407130"/>
            <a:chOff x="0" y="0"/>
            <a:chExt cx="169362" cy="24775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9606531" y="3549954"/>
            <a:ext cx="7832779" cy="2056105"/>
          </a:xfrm>
          <a:custGeom>
            <a:avLst/>
            <a:gdLst/>
            <a:ahLst/>
            <a:cxnLst/>
            <a:rect r="r" b="b" t="t" l="l"/>
            <a:pathLst>
              <a:path h="2056105" w="7832779">
                <a:moveTo>
                  <a:pt x="0" y="0"/>
                </a:moveTo>
                <a:lnTo>
                  <a:pt x="7832780" y="0"/>
                </a:lnTo>
                <a:lnTo>
                  <a:pt x="7832780" y="2056105"/>
                </a:lnTo>
                <a:lnTo>
                  <a:pt x="0" y="20561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606531" y="6019685"/>
            <a:ext cx="7832779" cy="900770"/>
          </a:xfrm>
          <a:custGeom>
            <a:avLst/>
            <a:gdLst/>
            <a:ahLst/>
            <a:cxnLst/>
            <a:rect r="r" b="b" t="t" l="l"/>
            <a:pathLst>
              <a:path h="900770" w="7832779">
                <a:moveTo>
                  <a:pt x="0" y="0"/>
                </a:moveTo>
                <a:lnTo>
                  <a:pt x="7832780" y="0"/>
                </a:lnTo>
                <a:lnTo>
                  <a:pt x="7832780" y="900770"/>
                </a:lnTo>
                <a:lnTo>
                  <a:pt x="0" y="9007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9606531" y="7330030"/>
            <a:ext cx="7832779" cy="2418371"/>
          </a:xfrm>
          <a:custGeom>
            <a:avLst/>
            <a:gdLst/>
            <a:ahLst/>
            <a:cxnLst/>
            <a:rect r="r" b="b" t="t" l="l"/>
            <a:pathLst>
              <a:path h="2418371" w="7832779">
                <a:moveTo>
                  <a:pt x="0" y="0"/>
                </a:moveTo>
                <a:lnTo>
                  <a:pt x="7832780" y="0"/>
                </a:lnTo>
                <a:lnTo>
                  <a:pt x="7832780" y="2418371"/>
                </a:lnTo>
                <a:lnTo>
                  <a:pt x="0" y="241837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869338" y="1898185"/>
            <a:ext cx="11540262" cy="996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ТЕХНІЧНЕ РІШЕННЯ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29423" y="-580405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06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993151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277374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765975" y="783695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869338" y="3766550"/>
            <a:ext cx="5954767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Генерація ключа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181550" y="4236939"/>
            <a:ext cx="7096733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Об'єднання персональних даних: firstName + lastName + birthYear.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Обчислення SHA-256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хешу від об'єднаних даних.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Конвертація у h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ex-ф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ормат (64 символи).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Збереження email та метаданих у структуру EncryptionKey.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869338" y="7726416"/>
            <a:ext cx="6408035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Шифрування текстового повідомлення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81550" y="8199490"/>
            <a:ext cx="6414910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Конвертація повідомлення → UTF-8 байти.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Конвертація hex-ключа → байти.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XOR-шифрування (xorCrypt).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Конвертація результату → Base64 для передачі.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869338" y="5791963"/>
            <a:ext cx="5954767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Обчислення SHA-256 хешу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181550" y="6262352"/>
            <a:ext cx="7096733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Конвертація рядка у UTF-8 байти.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Обчислення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хешу через QCryptographicHash::hash().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Конвертація результату у h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ex-ф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ормат (великі літери).</a:t>
            </a:r>
          </a:p>
        </p:txBody>
      </p:sp>
    </p:spTree>
  </p:cSld>
  <p:clrMapOvr>
    <a:masterClrMapping/>
  </p:clrMapOvr>
  <p:transition spd="slow">
    <p:cover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14668" y="-3157079"/>
            <a:ext cx="15827806" cy="6707033"/>
          </a:xfrm>
          <a:custGeom>
            <a:avLst/>
            <a:gdLst/>
            <a:ahLst/>
            <a:cxnLst/>
            <a:rect r="r" b="b" t="t" l="l"/>
            <a:pathLst>
              <a:path h="6707033" w="15827806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120312">
            <a:off x="-2273262" y="833153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08865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6251381" y="-3710637"/>
            <a:ext cx="643045" cy="9407130"/>
            <a:chOff x="0" y="0"/>
            <a:chExt cx="169362" cy="24775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69338" y="1898185"/>
            <a:ext cx="11540262" cy="996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ТЕХНІЧНЕ РІШЕННЯ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29423" y="-580405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07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614354" y="3167051"/>
            <a:ext cx="7848848" cy="1991645"/>
          </a:xfrm>
          <a:custGeom>
            <a:avLst/>
            <a:gdLst/>
            <a:ahLst/>
            <a:cxnLst/>
            <a:rect r="r" b="b" t="t" l="l"/>
            <a:pathLst>
              <a:path h="1991645" w="7848848">
                <a:moveTo>
                  <a:pt x="0" y="0"/>
                </a:moveTo>
                <a:lnTo>
                  <a:pt x="7848848" y="0"/>
                </a:lnTo>
                <a:lnTo>
                  <a:pt x="7848848" y="1991645"/>
                </a:lnTo>
                <a:lnTo>
                  <a:pt x="0" y="19916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614354" y="3194940"/>
            <a:ext cx="7848848" cy="2393899"/>
          </a:xfrm>
          <a:custGeom>
            <a:avLst/>
            <a:gdLst/>
            <a:ahLst/>
            <a:cxnLst/>
            <a:rect r="r" b="b" t="t" l="l"/>
            <a:pathLst>
              <a:path h="2393899" w="7848848">
                <a:moveTo>
                  <a:pt x="0" y="0"/>
                </a:moveTo>
                <a:lnTo>
                  <a:pt x="7848848" y="0"/>
                </a:lnTo>
                <a:lnTo>
                  <a:pt x="7848848" y="2393899"/>
                </a:lnTo>
                <a:lnTo>
                  <a:pt x="0" y="23938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614354" y="5899283"/>
            <a:ext cx="7848848" cy="1579581"/>
          </a:xfrm>
          <a:custGeom>
            <a:avLst/>
            <a:gdLst/>
            <a:ahLst/>
            <a:cxnLst/>
            <a:rect r="r" b="b" t="t" l="l"/>
            <a:pathLst>
              <a:path h="1579581" w="7848848">
                <a:moveTo>
                  <a:pt x="0" y="0"/>
                </a:moveTo>
                <a:lnTo>
                  <a:pt x="7848848" y="0"/>
                </a:lnTo>
                <a:lnTo>
                  <a:pt x="7848848" y="1579581"/>
                </a:lnTo>
                <a:lnTo>
                  <a:pt x="0" y="15795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9614354" y="7478864"/>
            <a:ext cx="7848848" cy="1540336"/>
          </a:xfrm>
          <a:custGeom>
            <a:avLst/>
            <a:gdLst/>
            <a:ahLst/>
            <a:cxnLst/>
            <a:rect r="r" b="b" t="t" l="l"/>
            <a:pathLst>
              <a:path h="1540336" w="7848848">
                <a:moveTo>
                  <a:pt x="0" y="0"/>
                </a:moveTo>
                <a:lnTo>
                  <a:pt x="7848848" y="0"/>
                </a:lnTo>
                <a:lnTo>
                  <a:pt x="7848848" y="1540337"/>
                </a:lnTo>
                <a:lnTo>
                  <a:pt x="0" y="154033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2993151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277374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4765975" y="783695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869338" y="3503992"/>
            <a:ext cx="6757425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Розшифрування текстового повідомлення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11853" y="3958386"/>
            <a:ext cx="7096733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0" indent="-161925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Конвертація Base64 → байти.</a:t>
            </a:r>
          </a:p>
          <a:p>
            <a:pPr algn="l" marL="323850" indent="-161925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Конвертація hex-ключа → байти.</a:t>
            </a:r>
          </a:p>
          <a:p>
            <a:pPr algn="l" marL="323850" indent="-161925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XOR-розшифрування (той сам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ий xorCrypt!).</a:t>
            </a:r>
          </a:p>
          <a:p>
            <a:pPr algn="l" marL="323850" indent="-161925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Конв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ертація байтів → UTF-8 текст.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869338" y="6808939"/>
            <a:ext cx="6408035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Шифрування та розшифрування файлів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211853" y="7262964"/>
            <a:ext cx="6414910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Той самий XOR-алгоритм, що й для тексту.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Працює з бінарними даними (QByteArray).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Підт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римує будь-які типи файлів.</a:t>
            </a:r>
          </a:p>
        </p:txBody>
      </p:sp>
    </p:spTree>
  </p:cSld>
  <p:clrMapOvr>
    <a:masterClrMapping/>
  </p:clrMapOvr>
  <p:transition spd="slow">
    <p:cover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-467361" y="-2757747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86204" y="6250419"/>
            <a:ext cx="11514218" cy="8506128"/>
          </a:xfrm>
          <a:custGeom>
            <a:avLst/>
            <a:gdLst/>
            <a:ahLst/>
            <a:cxnLst/>
            <a:rect r="r" b="b" t="t" l="l"/>
            <a:pathLst>
              <a:path h="8506128" w="1151421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259300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2269855"/>
            <a:ext cx="12765895" cy="996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40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ТЕХНІЧНЕ РІШЕННЯ</a:t>
            </a:r>
          </a:p>
        </p:txBody>
      </p:sp>
      <p:grpSp>
        <p:nvGrpSpPr>
          <p:cNvPr name="Group 8" id="8"/>
          <p:cNvGrpSpPr/>
          <p:nvPr/>
        </p:nvGrpSpPr>
        <p:grpSpPr>
          <a:xfrm rot="5400000">
            <a:off x="11279340" y="-3806845"/>
            <a:ext cx="643045" cy="9407130"/>
            <a:chOff x="0" y="0"/>
            <a:chExt cx="169362" cy="24775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021110" y="687487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305333" y="68748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3934" y="687487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041524" y="6795739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08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267" y="3559464"/>
            <a:ext cx="6970033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Виклики та рішення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063876" y="3600956"/>
            <a:ext cx="333375" cy="333375"/>
            <a:chOff x="0" y="0"/>
            <a:chExt cx="87802" cy="8780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585267" y="5042188"/>
            <a:ext cx="12855877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b="true" sz="1500" spc="75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Проблема 1: Підтримка української мови в UTF-8.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85267" y="5315733"/>
            <a:ext cx="14719161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Рішення: Перехід із toLatin1() на toUtf8(), оскільки Latin1 не підтримує кирилицю та спричиняв втрату символів. UTF-8 коректно обробляє українські літери та гарантує правильне шифрування.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00418" y="6151746"/>
            <a:ext cx="12855877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b="true" sz="1500" spc="75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Проблема 2: Формат зберігання ключа.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600418" y="6427971"/>
            <a:ext cx="12957437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Рішення: Додано перевірку формату ключа: рівно 64 hex-символи. Використано QRegularExpression (^[0-9A-Fa-f]{64}$). У разі помилки користувач отримує зрозуміле повідомлення замість некоректного виводу.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600418" y="7263985"/>
            <a:ext cx="12855877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b="true" sz="1500" spc="75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Проблема 3: Валідація коректності ключа.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600418" y="7540209"/>
            <a:ext cx="10420220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Рішення: QFile::readAll() завантажує файл повністю в RAM, що викликає краші на файлах &gt;500 MB. Додано ліміт 500 MB і попередження для &gt;100 MB.</a:t>
            </a:r>
          </a:p>
        </p:txBody>
      </p:sp>
    </p:spTree>
  </p:cSld>
  <p:clrMapOvr>
    <a:masterClrMapping/>
  </p:clrMapOvr>
  <p:transition spd="slow">
    <p:cover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37764" y="439935"/>
            <a:ext cx="643045" cy="9407130"/>
            <a:chOff x="0" y="0"/>
            <a:chExt cx="169362" cy="24775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384366" y="-196806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408865" y="-392510"/>
            <a:ext cx="6418688" cy="11072020"/>
            <a:chOff x="0" y="0"/>
            <a:chExt cx="1690519" cy="29160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90519" cy="2916088"/>
            </a:xfrm>
            <a:custGeom>
              <a:avLst/>
              <a:gdLst/>
              <a:ahLst/>
              <a:cxnLst/>
              <a:rect r="r" b="b" t="t" l="l"/>
              <a:pathLst>
                <a:path h="2916088" w="1690519">
                  <a:moveTo>
                    <a:pt x="0" y="0"/>
                  </a:moveTo>
                  <a:lnTo>
                    <a:pt x="1690519" y="0"/>
                  </a:lnTo>
                  <a:lnTo>
                    <a:pt x="1690519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690519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431877" y="633234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740649" y="1104900"/>
            <a:ext cx="10722016" cy="996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40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ОСОБИСТИЙ ІНСАЙТ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988633" y="-146732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09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255461" y="3284621"/>
            <a:ext cx="3944504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Симетрич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н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е (XOR, AES):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Швидке — тисячі MB/s.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Просте — один ключ для всього.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Проблема передачі ключа.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037764" y="439935"/>
            <a:ext cx="643045" cy="9407130"/>
            <a:chOff x="0" y="0"/>
            <a:chExt cx="169362" cy="247759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-5400000">
            <a:off x="4079474" y="7300883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4415950" y="2353136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8" id="18"/>
          <p:cNvSpPr txBox="true"/>
          <p:nvPr/>
        </p:nvSpPr>
        <p:spPr>
          <a:xfrm rot="-5400000">
            <a:off x="3591126" y="4967606"/>
            <a:ext cx="346964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255461" y="2828056"/>
            <a:ext cx="7889008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Симетричне vs Асиметричне шифрування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6740649" y="2855996"/>
            <a:ext cx="333375" cy="333375"/>
            <a:chOff x="0" y="0"/>
            <a:chExt cx="87802" cy="8780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7255461" y="5865753"/>
            <a:ext cx="10003839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RSA для обміну симетричним ключем.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AES для шифрування даних.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Баланс швидкості та безпеки.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255461" y="5409188"/>
            <a:ext cx="9697216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Гібридний підхід (PGP/GPG, TLS):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6740649" y="5437128"/>
            <a:ext cx="333375" cy="333375"/>
            <a:chOff x="0" y="0"/>
            <a:chExt cx="87802" cy="8780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7255461" y="7646928"/>
            <a:ext cx="10003839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PGP/GPG —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стандарт для email-шифрування.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Signal, Telegram — end-to-end шифрування месендже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рів.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WhatsApp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— використовує Signal Protocol.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VPN — шифрування всього інтернет-трафіку.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255461" y="7190363"/>
            <a:ext cx="5954767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Реальні приклади використання: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6740649" y="7218303"/>
            <a:ext cx="333375" cy="333375"/>
            <a:chOff x="0" y="0"/>
            <a:chExt cx="87802" cy="8780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33" id="33"/>
          <p:cNvSpPr txBox="true"/>
          <p:nvPr/>
        </p:nvSpPr>
        <p:spPr>
          <a:xfrm rot="0">
            <a:off x="11827657" y="3284621"/>
            <a:ext cx="5125019" cy="160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Асиметрич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н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е (RSA, ECC):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Вирішує проблему передачі ключа.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Публічний ключ можна публікувати відкрито.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Повільне — в сотні разів повільніше за симетричне.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Складне — потребує математики.</a:t>
            </a:r>
          </a:p>
        </p:txBody>
      </p:sp>
    </p:spTree>
  </p:cSld>
  <p:clrMapOvr>
    <a:masterClrMapping/>
  </p:clrMapOvr>
  <p:transition spd="slow">
    <p:cover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DAG57ccgREo</dc:identifier>
  <dcterms:modified xsi:type="dcterms:W3CDTF">2011-08-01T06:04:30Z</dcterms:modified>
  <cp:revision>1</cp:revision>
  <dc:title>ЛР5_6.04.121.010.22.2_Махиня_Я.О.</dc:title>
</cp:coreProperties>
</file>

<file path=docProps/thumbnail.jpeg>
</file>